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817" r:id="rId1"/>
  </p:sldMasterIdLst>
  <p:notesMasterIdLst>
    <p:notesMasterId r:id="rId8"/>
  </p:notesMasterIdLst>
  <p:handoutMasterIdLst>
    <p:handoutMasterId r:id="rId9"/>
  </p:handoutMasterIdLst>
  <p:sldIdLst>
    <p:sldId id="319" r:id="rId2"/>
    <p:sldId id="323" r:id="rId3"/>
    <p:sldId id="324" r:id="rId4"/>
    <p:sldId id="320" r:id="rId5"/>
    <p:sldId id="321" r:id="rId6"/>
    <p:sldId id="322" r:id="rId7"/>
  </p:sldIdLst>
  <p:sldSz cx="12192000" cy="6858000"/>
  <p:notesSz cx="9926638" cy="6797675"/>
  <p:embeddedFontLst>
    <p:embeddedFont>
      <p:font typeface="Calibri Light" panose="020F0302020204030204" pitchFamily="34" charset="0"/>
      <p:regular r:id="rId10"/>
      <p:italic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DDE0"/>
    <a:srgbClr val="C6ECFA"/>
    <a:srgbClr val="81DFDF"/>
    <a:srgbClr val="F29A7E"/>
    <a:srgbClr val="79CDF3"/>
    <a:srgbClr val="9FBBC1"/>
    <a:srgbClr val="D7F6F5"/>
    <a:srgbClr val="81C3DB"/>
    <a:srgbClr val="C3E6F9"/>
    <a:srgbClr val="F9E8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12" autoAdjust="0"/>
    <p:restoredTop sz="79176" autoAdjust="0"/>
  </p:normalViewPr>
  <p:slideViewPr>
    <p:cSldViewPr snapToGrid="0">
      <p:cViewPr>
        <p:scale>
          <a:sx n="100" d="100"/>
          <a:sy n="100" d="100"/>
        </p:scale>
        <p:origin x="-1170" y="-43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8999BC-0FAF-46D7-93FD-C64262263EA8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6AC04-0CB2-4613-9738-55EA67A85D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5083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2340AA-B810-4284-AE04-F3C9F84A2539}" type="datetimeFigureOut">
              <a:rPr lang="ru-RU" smtClean="0"/>
              <a:t>18.06.2026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4" y="3228895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1BA635-5192-410D-BCB6-3E7684DC204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815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4DCCC98-B8D3-318F-DFB0-D8FECF7BE7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6DF43C7-5A2C-54AF-4B2D-ECF2AF8521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55A229E-AE93-FFD5-9344-146ADD061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01.01.2026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3CAF465-3DD7-BCA4-7BC0-422D50E36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Группа компаний "Здоровье"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52B2CAA-5983-7B23-7531-037FFA095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263C7-BAAC-4B43-83C6-AC957F231B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887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305F20E-F5C3-AA25-C5DB-CE88AAE89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EE0447A6-794F-7B19-7662-BEB13E2175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63149EE-A5FD-B9B3-E9E3-9F118A886A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18FAA19-65F2-048C-DEA6-01AE9384F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01.01.2026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DACC423-09DC-5C43-8471-A7E05E772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Группа компаний "Здоровье"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BD1E4C2-6E1C-565F-099B-6C7F233EB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263C7-BAAC-4B43-83C6-AC957F231B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212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F0575A7-AFE7-CC10-F774-C9F1A1FE7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A1AF24C-D49B-D1C8-6866-ADCE9C9D4B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6CC103A-6FBC-66C5-1351-7002F2AC3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01.01.2026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87616DB-672A-FFEE-417F-F03A1BE6C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Группа компаний "Здоровье"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194C55E-379E-65BC-5C94-28C5509DC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263C7-BAAC-4B43-83C6-AC957F231B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0956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7CAB55D7-7B43-F4C9-AD0F-85FA62B127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A0A2E3B-CE09-D4E8-14D6-9F3F7E47A9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FFEC935-2ACC-1AC9-8AE1-C461F71C4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01.01.2026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FFEDEBF-E135-E3B7-F68C-CA97D4AA3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Группа компаний "Здоровье"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44CBC27-97CF-180A-23D1-D7D4A14D8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263C7-BAAC-4B43-83C6-AC957F231B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842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01.01.2026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Группа компаний "Здоровье"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263C7-BAAC-4B43-83C6-AC957F231B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416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A1ED79-E400-65D0-58E5-505F634D5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11F1975-58DD-E71D-74F9-CB25C88FD4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EC6E6BE-C56D-244F-7B8A-E978416C9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01.01.2026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82E43B5-FD0A-CC33-F44A-573B0E132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Группа компаний "Здоровье"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762C030-A7FC-E614-5225-72757E59F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263C7-BAAC-4B43-83C6-AC957F231B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505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ABEF47F-5D1F-3E56-70D2-E542D49E5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2EDBCD8-F06A-3BFC-22FF-DAA24D3EAC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FA177AF-12E0-F8F8-24DB-5A35FFD76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01.01.2026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B0B8C33-F281-FF58-14DE-86D9C9714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Группа компаний "Здоровье"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910403A-61F3-D639-6D67-89B8BA4E5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263C7-BAAC-4B43-83C6-AC957F231B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54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62AEF0B-9515-A5EB-671C-D9971DE50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D574180-2534-74C7-2EF9-2C99A22AC1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3CEB5A0-F46D-3AF7-79C9-0375BAA90E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444BF4A-7EC1-D420-B3CD-EFFE75CA9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01.01.2026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C6E28A1-F400-FF24-4127-AC6834034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Группа компаний "Здоровье"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F4DA83E-9273-B8AE-2D6A-6A9CB4D7B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263C7-BAAC-4B43-83C6-AC957F231B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480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AD1D082-B485-BCCE-C789-90CA573B5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9486BC4-BC81-8C1B-B093-136EC7BF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83DE156-9EEA-D36B-36FD-700AF3B3EF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02068A37-6E6D-2A3A-788D-711351AC8F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26798E7D-4181-0212-3D15-E1EC485FCA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CA92EFC4-7D81-68C3-E05A-A820C8E5C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01.01.2026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7BBCAA15-285A-653B-EB2F-50B194940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Группа компаний "Здоровье"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A5BECC77-49ED-38DA-5214-C1A91D5C1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263C7-BAAC-4B43-83C6-AC957F231B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47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494BA24-ED9B-C209-C5D7-CB0AD06F6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3BC65DD-034E-95F8-3F94-8A12E69D2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01.01.2026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360C1273-1416-DA68-63C2-FE07A0E62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Группа компаний "Здоровье"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F94797ED-0FB1-58BF-9143-A17E2D8BC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263C7-BAAC-4B43-83C6-AC957F231B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304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421F342A-A114-0297-92E9-6EEE3056B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01.01.2026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DFA38038-6EF2-E45E-10DD-6325ECCB7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Группа компаний "Здоровье"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2F1E7716-EFD0-A20A-4901-E3106B2B7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263C7-BAAC-4B43-83C6-AC957F231B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8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7061D00-9D98-670D-24DB-82AC5E65E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17A1F92-E28B-7AD6-2D68-D44AD5E94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06551A2-86C4-F57C-A4CE-ED52976A09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1C5A13D-37A5-E113-1831-5B34649B5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01.01.2026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21CCA44-CD68-61AD-55B7-23F6E9F66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Группа компаний "Здоровье"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B6B31B1-338F-E761-64A2-D86677EAE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263C7-BAAC-4B43-83C6-AC957F231B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28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E815402-BBBA-31A5-97DF-57F983AE0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AE0F4ED-58E4-F207-782C-45FA1417BB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AE7716B-C899-CA7C-DFDD-5F3F138C61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01.01.2026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527798A-90D9-47AE-3290-62F25E6B32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Группа компаний "Здоровье"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6275F44-3116-2278-406E-5D7E3D4331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263C7-BAAC-4B43-83C6-AC957F231B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322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2299" y="317273"/>
            <a:ext cx="743701" cy="721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Группа компаний "Здоровье"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263C7-BAAC-4B43-83C6-AC957F231B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81" y="2910746"/>
            <a:ext cx="4528796" cy="2709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5153023" y="2291621"/>
            <a:ext cx="4009275" cy="619125"/>
          </a:xfrm>
          <a:prstGeom prst="roundRect">
            <a:avLst/>
          </a:prstGeom>
          <a:solidFill>
            <a:srgbClr val="C6ECFA"/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45+ медицинских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направлений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(</a:t>
            </a:r>
            <a:r>
              <a:rPr lang="ru-RU" dirty="0">
                <a:solidFill>
                  <a:schemeClr val="tx1"/>
                </a:solidFill>
              </a:rPr>
              <a:t>от терапевтов до узких </a:t>
            </a:r>
            <a:r>
              <a:rPr lang="ru-RU" dirty="0" smtClean="0">
                <a:solidFill>
                  <a:schemeClr val="tx1"/>
                </a:solidFill>
              </a:rPr>
              <a:t>специалистов)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195886" y="3224642"/>
            <a:ext cx="4009275" cy="1257300"/>
          </a:xfrm>
          <a:prstGeom prst="roundRect">
            <a:avLst/>
          </a:prstGeom>
          <a:solidFill>
            <a:srgbClr val="C6ECFA"/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Собственная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лаборатория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dirty="0">
                <a:solidFill>
                  <a:schemeClr val="tx1"/>
                </a:solidFill>
              </a:rPr>
              <a:t> - широкий перечень исследований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- готовность большинства анализов в день обращения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391650" y="3224642"/>
            <a:ext cx="2647950" cy="1257300"/>
          </a:xfrm>
          <a:prstGeom prst="roundRect">
            <a:avLst/>
          </a:prstGeom>
          <a:solidFill>
            <a:srgbClr val="C6ECFA"/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Современное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оборудование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Рентген, УЗИ, Эндоскопия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280861" y="5695950"/>
            <a:ext cx="3924300" cy="781050"/>
          </a:xfrm>
          <a:prstGeom prst="roundRect">
            <a:avLst/>
          </a:prstGeom>
          <a:solidFill>
            <a:srgbClr val="C6ECFA"/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К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валифицированный персонал </a:t>
            </a:r>
            <a:r>
              <a:rPr lang="ru-RU" dirty="0" smtClean="0">
                <a:solidFill>
                  <a:schemeClr val="tx1"/>
                </a:solidFill>
              </a:rPr>
              <a:t>(</a:t>
            </a:r>
            <a:r>
              <a:rPr lang="ru-RU" dirty="0" err="1" smtClean="0">
                <a:solidFill>
                  <a:schemeClr val="tx1"/>
                </a:solidFill>
              </a:rPr>
              <a:t>кмн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дмн</a:t>
            </a:r>
            <a:r>
              <a:rPr lang="ru-RU" dirty="0" smtClean="0">
                <a:solidFill>
                  <a:schemeClr val="tx1"/>
                </a:solidFill>
              </a:rPr>
              <a:t>, высшая категория)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237997" y="4869228"/>
            <a:ext cx="3967163" cy="636221"/>
          </a:xfrm>
          <a:prstGeom prst="roundRect">
            <a:avLst/>
          </a:prstGeom>
          <a:solidFill>
            <a:srgbClr val="C6ECFA"/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Комплексная диагностика </a:t>
            </a:r>
            <a:endParaRPr lang="ru-RU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за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 1 визит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14350" y="1148270"/>
            <a:ext cx="11334750" cy="91475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Более 29 лет мы помогаем томичам быть здоровыми и счастливыми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Благодаря высокому качеству медицинской помощи и опытным специалистам нам оказывают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доверие</a:t>
            </a:r>
          </a:p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более 15 тысяч пациентов в месяц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6052" y="317273"/>
            <a:ext cx="8020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>
                <a:solidFill>
                  <a:schemeClr val="accent5">
                    <a:lumMod val="50000"/>
                  </a:schemeClr>
                </a:solidFill>
              </a:rPr>
              <a:t>Многопрофильный медицинский центр «Здоровье» (Котовского </a:t>
            </a:r>
            <a:r>
              <a:rPr lang="ru-RU" sz="2400" b="1" u="sng" dirty="0" smtClean="0">
                <a:solidFill>
                  <a:schemeClr val="accent5">
                    <a:lumMod val="50000"/>
                  </a:schemeClr>
                </a:solidFill>
              </a:rPr>
              <a:t>19)</a:t>
            </a:r>
            <a:endParaRPr lang="ru-RU" sz="2400" u="sng" dirty="0"/>
          </a:p>
        </p:txBody>
      </p:sp>
    </p:spTree>
    <p:extLst>
      <p:ext uri="{BB962C8B-B14F-4D97-AF65-F5344CB8AC3E}">
        <p14:creationId xmlns:p14="http://schemas.microsoft.com/office/powerpoint/2010/main" val="161852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3974" y="1383508"/>
            <a:ext cx="743701" cy="721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Группа компаний "Здоровье"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263C7-BAAC-4B43-83C6-AC957F231B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27" y="3091991"/>
            <a:ext cx="4608948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4526" y="557601"/>
            <a:ext cx="9466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</a:t>
            </a:r>
            <a:r>
              <a:rPr lang="ru-RU" sz="2400" b="1" u="sng" dirty="0" smtClean="0">
                <a:solidFill>
                  <a:schemeClr val="accent5">
                    <a:lumMod val="50000"/>
                  </a:schemeClr>
                </a:solidFill>
              </a:rPr>
              <a:t>Центр </a:t>
            </a:r>
            <a:r>
              <a:rPr lang="ru-RU" sz="2400" b="1" u="sng" dirty="0">
                <a:solidFill>
                  <a:schemeClr val="accent5">
                    <a:lumMod val="50000"/>
                  </a:schemeClr>
                </a:solidFill>
              </a:rPr>
              <a:t>современной </a:t>
            </a:r>
            <a:r>
              <a:rPr lang="ru-RU" sz="2400" b="1" u="sng" dirty="0" smtClean="0">
                <a:solidFill>
                  <a:schemeClr val="accent5">
                    <a:lumMod val="50000"/>
                  </a:schemeClr>
                </a:solidFill>
              </a:rPr>
              <a:t>медицины </a:t>
            </a:r>
            <a:r>
              <a:rPr lang="ru-RU" sz="2400" b="1" u="sng" dirty="0" err="1">
                <a:solidFill>
                  <a:schemeClr val="accent5">
                    <a:lumMod val="50000"/>
                  </a:schemeClr>
                </a:solidFill>
              </a:rPr>
              <a:t>Park</a:t>
            </a:r>
            <a:r>
              <a:rPr lang="ru-RU" sz="2400" b="1" u="sng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400" b="1" u="sng" dirty="0" err="1" smtClean="0">
                <a:solidFill>
                  <a:schemeClr val="accent5">
                    <a:lumMod val="50000"/>
                  </a:schemeClr>
                </a:solidFill>
              </a:rPr>
              <a:t>Health</a:t>
            </a:r>
            <a:r>
              <a:rPr lang="ru-RU" sz="2400" b="1" u="sng" dirty="0" smtClean="0">
                <a:solidFill>
                  <a:schemeClr val="accent5">
                    <a:lumMod val="50000"/>
                  </a:schemeClr>
                </a:solidFill>
              </a:rPr>
              <a:t> (Марины Цветаевой 20) </a:t>
            </a:r>
            <a:endParaRPr lang="ru-RU" sz="2400" b="1" u="sng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52826" y="1171575"/>
            <a:ext cx="10287376" cy="61073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Медицинский центр расположен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на левом берегу Томи, в микрорайоне Северный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Парк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 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52826" y="2105027"/>
            <a:ext cx="4372351" cy="552450"/>
          </a:xfrm>
          <a:prstGeom prst="roundRect">
            <a:avLst/>
          </a:prstGeom>
          <a:solidFill>
            <a:srgbClr val="C6ECFA"/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25+ медицинских направлений 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85598" y="1943667"/>
            <a:ext cx="4458076" cy="1543048"/>
          </a:xfrm>
          <a:prstGeom prst="roundRect">
            <a:avLst/>
          </a:prstGeom>
          <a:solidFill>
            <a:srgbClr val="C6ECFA"/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Собственная 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лаборатория</a:t>
            </a:r>
            <a:endParaRPr lang="ru-RU" sz="16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широкий </a:t>
            </a:r>
            <a:r>
              <a:rPr lang="ru-RU" sz="1600" dirty="0">
                <a:solidFill>
                  <a:schemeClr val="tx1"/>
                </a:solidFill>
              </a:rPr>
              <a:t>перечень </a:t>
            </a:r>
            <a:r>
              <a:rPr lang="ru-RU" sz="1600" dirty="0" smtClean="0">
                <a:solidFill>
                  <a:schemeClr val="tx1"/>
                </a:solidFill>
              </a:rPr>
              <a:t>исследований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готовность </a:t>
            </a:r>
            <a:r>
              <a:rPr lang="ru-RU" sz="1600" dirty="0">
                <a:solidFill>
                  <a:schemeClr val="tx1"/>
                </a:solidFill>
              </a:rPr>
              <a:t>большинства анализов в день </a:t>
            </a:r>
            <a:r>
              <a:rPr lang="ru-RU" sz="1600" dirty="0" smtClean="0">
                <a:solidFill>
                  <a:schemeClr val="tx1"/>
                </a:solidFill>
              </a:rPr>
              <a:t>обращения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готовность общего анализа крови и мочи за 30 минут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133223" y="3629023"/>
            <a:ext cx="4491414" cy="1209675"/>
          </a:xfrm>
          <a:prstGeom prst="roundRect">
            <a:avLst/>
          </a:prstGeom>
          <a:solidFill>
            <a:srgbClr val="C6ECFA"/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Стационар Терапевтический</a:t>
            </a:r>
            <a:endParaRPr lang="ru-RU" sz="16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восстановительное лечение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комплексные обследования за 1-3 дня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реабилитация</a:t>
            </a:r>
            <a:r>
              <a:rPr lang="ru-RU" sz="1600" dirty="0">
                <a:solidFill>
                  <a:schemeClr val="tx1"/>
                </a:solidFill>
              </a:rPr>
              <a:t>, </a:t>
            </a:r>
            <a:r>
              <a:rPr lang="ru-RU" sz="1600" dirty="0" smtClean="0">
                <a:solidFill>
                  <a:schemeClr val="tx1"/>
                </a:solidFill>
              </a:rPr>
              <a:t>паллиативная помощь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167814" y="4991098"/>
            <a:ext cx="5687741" cy="1400175"/>
          </a:xfrm>
          <a:prstGeom prst="roundRect">
            <a:avLst/>
          </a:prstGeom>
          <a:solidFill>
            <a:srgbClr val="C6ECFA"/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Стационар 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Хирургический</a:t>
            </a:r>
            <a:endParaRPr lang="ru-RU" sz="16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Общая хирургия, урология, гинекология</a:t>
            </a:r>
            <a:r>
              <a:rPr lang="ru-RU" sz="1600" dirty="0">
                <a:solidFill>
                  <a:schemeClr val="tx1"/>
                </a:solidFill>
              </a:rPr>
              <a:t>, </a:t>
            </a:r>
            <a:r>
              <a:rPr lang="ru-RU" sz="1600" dirty="0" smtClean="0">
                <a:solidFill>
                  <a:schemeClr val="tx1"/>
                </a:solidFill>
              </a:rPr>
              <a:t>пластическая хирургия, сердечно-сосудистая хирургия, оториноларингология, </a:t>
            </a:r>
            <a:r>
              <a:rPr lang="ru-RU" sz="1600" dirty="0" err="1" smtClean="0">
                <a:solidFill>
                  <a:schemeClr val="tx1"/>
                </a:solidFill>
              </a:rPr>
              <a:t>колопроктология</a:t>
            </a:r>
            <a:r>
              <a:rPr lang="ru-RU" sz="1600" dirty="0">
                <a:solidFill>
                  <a:schemeClr val="tx1"/>
                </a:solidFill>
              </a:rPr>
              <a:t>, травматология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666070" y="2591370"/>
            <a:ext cx="2405438" cy="686366"/>
          </a:xfrm>
          <a:prstGeom prst="roundRect">
            <a:avLst/>
          </a:prstGeom>
          <a:solidFill>
            <a:srgbClr val="C6ECFA"/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Вакцинация – все виды</a:t>
            </a:r>
            <a:endParaRPr lang="ru-RU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680733" y="3486715"/>
            <a:ext cx="2390775" cy="938211"/>
          </a:xfrm>
          <a:prstGeom prst="roundRect">
            <a:avLst/>
          </a:prstGeom>
          <a:solidFill>
            <a:srgbClr val="C6ECFA"/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П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олный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цикл лечения в одном месте</a:t>
            </a:r>
          </a:p>
        </p:txBody>
      </p:sp>
    </p:spTree>
    <p:extLst>
      <p:ext uri="{BB962C8B-B14F-4D97-AF65-F5344CB8AC3E}">
        <p14:creationId xmlns:p14="http://schemas.microsoft.com/office/powerpoint/2010/main" val="79728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3974" y="1383508"/>
            <a:ext cx="743701" cy="721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black">
                    <a:tint val="75000"/>
                  </a:prstClr>
                </a:solidFill>
              </a:rPr>
              <a:t>Группа компаний "Здоровье"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263C7-BAAC-4B43-83C6-AC957F231B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276637" y="3107872"/>
            <a:ext cx="3695698" cy="1235528"/>
          </a:xfrm>
          <a:prstGeom prst="roundRect">
            <a:avLst/>
          </a:prstGeom>
          <a:solidFill>
            <a:srgbClr val="C6ECFA"/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Диагностика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Рентген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Ультразвуковая (УЗИ)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Лабораторная (широкий перечень исследований, своя лаборатория)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183639" y="971550"/>
            <a:ext cx="3695698" cy="1717221"/>
          </a:xfrm>
          <a:prstGeom prst="roundRect">
            <a:avLst/>
          </a:prstGeom>
          <a:solidFill>
            <a:srgbClr val="C6ECFA"/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accent5">
                    <a:lumMod val="50000"/>
                  </a:schemeClr>
                </a:solidFill>
              </a:rPr>
              <a:t>Восстановительное лечение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</a:rPr>
              <a:t>Физиолечение</a:t>
            </a:r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Внутрисуставное/околосуставное введение </a:t>
            </a:r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</a:rPr>
              <a:t>лекартсвенных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 препаратов, </a:t>
            </a:r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</a:rPr>
              <a:t>плазмотерапия</a:t>
            </a:r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Лечебно-физическая культура (ЛФК)</a:t>
            </a: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651458" y="3091544"/>
            <a:ext cx="3695698" cy="1235528"/>
          </a:xfrm>
          <a:prstGeom prst="roundRect">
            <a:avLst/>
          </a:prstGeom>
          <a:solidFill>
            <a:srgbClr val="C6ECFA"/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Стационарное лечение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</a:rPr>
              <a:t>Артроскопия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 суставов (коленные, голеностоп, плечевые, тазобедренные и др.)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Пластика менисков/связок</a:t>
            </a:r>
          </a:p>
          <a:p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83639" y="426392"/>
            <a:ext cx="8163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 smtClean="0">
                <a:solidFill>
                  <a:schemeClr val="accent1">
                    <a:lumMod val="75000"/>
                  </a:schemeClr>
                </a:solidFill>
              </a:rPr>
              <a:t>Травматологическое отделение - полное ведение пациента </a:t>
            </a:r>
            <a:endParaRPr lang="ru-RU" sz="2400" b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81025" y="4848226"/>
            <a:ext cx="11153399" cy="1514474"/>
          </a:xfrm>
          <a:prstGeom prst="roundRect">
            <a:avLst/>
          </a:prstGeom>
          <a:solidFill>
            <a:srgbClr val="CEDDE0"/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Ведение пациентов доступно по двум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филиалам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клиники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  <a:p>
            <a:pPr algn="ctr"/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Центр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современной медицины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</a:rPr>
              <a:t>Park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</a:rPr>
              <a:t>Health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(Северный парк, ул. Марины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Цветаевой 20)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Многопрофильный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медицинский центр «Здоровье»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(Томск, ул. Котовского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19)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549104" y="961856"/>
            <a:ext cx="4338828" cy="1564821"/>
          </a:xfrm>
          <a:prstGeom prst="roundRect">
            <a:avLst/>
          </a:prstGeom>
          <a:solidFill>
            <a:srgbClr val="C6ECFA"/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Специалисты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 smtClean="0">
                <a:solidFill>
                  <a:schemeClr val="accent1">
                    <a:lumMod val="75000"/>
                  </a:schemeClr>
                </a:solidFill>
              </a:rPr>
              <a:t>Попов </a:t>
            </a:r>
            <a:r>
              <a:rPr lang="ru-RU" sz="1600" b="1" u="sng" dirty="0">
                <a:solidFill>
                  <a:schemeClr val="accent1">
                    <a:lumMod val="75000"/>
                  </a:schemeClr>
                </a:solidFill>
              </a:rPr>
              <a:t>Александр </a:t>
            </a:r>
            <a:r>
              <a:rPr lang="ru-RU" sz="1600" b="1" u="sng" dirty="0" smtClean="0">
                <a:solidFill>
                  <a:schemeClr val="accent1">
                    <a:lumMod val="75000"/>
                  </a:schemeClr>
                </a:solidFill>
              </a:rPr>
              <a:t>Владимирович, высшая категория</a:t>
            </a:r>
            <a:endParaRPr lang="ru-RU" sz="1600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>
                <a:solidFill>
                  <a:schemeClr val="accent1">
                    <a:lumMod val="75000"/>
                  </a:schemeClr>
                </a:solidFill>
              </a:rPr>
              <a:t>Юдин Алексей Владиславович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>
                <a:solidFill>
                  <a:schemeClr val="accent1">
                    <a:lumMod val="75000"/>
                  </a:schemeClr>
                </a:solidFill>
              </a:rPr>
              <a:t>Гришаев Юрий Сергеевич</a:t>
            </a:r>
            <a:endParaRPr lang="ru-RU" sz="16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34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1799" y="307748"/>
            <a:ext cx="915151" cy="887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01.01.2026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Группа компаний "Здоровье"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263C7-BAAC-4B43-83C6-AC957F231B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7698" y="1237296"/>
            <a:ext cx="11268075" cy="10287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Медицинские осмотры для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организаций (от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малого бизнеса до крупных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предприятий) —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проводятся на базе Центра с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овременной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м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едицины </a:t>
            </a:r>
            <a:r>
              <a:rPr lang="ru-RU" sz="2000" b="1" dirty="0" err="1">
                <a:solidFill>
                  <a:schemeClr val="accent5">
                    <a:lumMod val="50000"/>
                  </a:schemeClr>
                </a:solidFill>
              </a:rPr>
              <a:t>Park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5">
                    <a:lumMod val="50000"/>
                  </a:schemeClr>
                </a:solidFill>
              </a:rPr>
              <a:t>Health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 (Северный парк, ГК «Здоровье»).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52525" y="2590794"/>
            <a:ext cx="4610100" cy="847725"/>
          </a:xfrm>
          <a:prstGeom prst="roundRect">
            <a:avLst/>
          </a:prstGeom>
          <a:solidFill>
            <a:srgbClr val="C6ECFA"/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Предварительные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осмотры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при трудоустройстве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757986" y="2590793"/>
            <a:ext cx="4657725" cy="847725"/>
          </a:xfrm>
          <a:prstGeom prst="roundRect">
            <a:avLst/>
          </a:prstGeom>
          <a:solidFill>
            <a:srgbClr val="C6ECFA"/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Периодические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осмотры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</a:rPr>
              <a:t>п</a:t>
            </a:r>
            <a:r>
              <a:rPr lang="ru-RU" sz="2000" dirty="0" smtClean="0">
                <a:solidFill>
                  <a:schemeClr val="tx1"/>
                </a:solidFill>
              </a:rPr>
              <a:t>лановые, внеочередные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95450" y="452199"/>
            <a:ext cx="557212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>
                <a:solidFill>
                  <a:schemeClr val="accent5">
                    <a:lumMod val="50000"/>
                  </a:schemeClr>
                </a:solidFill>
              </a:rPr>
              <a:t>Медицинские осмотры</a:t>
            </a:r>
          </a:p>
          <a:p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47875" y="3714750"/>
            <a:ext cx="8686800" cy="25527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Ключевые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преимущества</a:t>
            </a:r>
            <a:endParaRPr lang="ru-RU" sz="24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</a:rPr>
              <a:t>25+ направлений в одном месте: </a:t>
            </a:r>
            <a:r>
              <a:rPr lang="ru-RU" sz="2000" dirty="0">
                <a:solidFill>
                  <a:schemeClr val="tx1"/>
                </a:solidFill>
              </a:rPr>
              <a:t>терапевт, невролог, офтальмолог, ЛОР, </a:t>
            </a:r>
            <a:r>
              <a:rPr lang="ru-RU" sz="2000" dirty="0" smtClean="0">
                <a:solidFill>
                  <a:schemeClr val="tx1"/>
                </a:solidFill>
              </a:rPr>
              <a:t>хирург, УЗИ, рентген, маммография + лаборатория и другие</a:t>
            </a:r>
            <a:endParaRPr lang="ru-RU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</a:rPr>
              <a:t>Скорость</a:t>
            </a:r>
            <a:r>
              <a:rPr lang="ru-RU" sz="2000" dirty="0">
                <a:solidFill>
                  <a:schemeClr val="tx1"/>
                </a:solidFill>
              </a:rPr>
              <a:t>: группа до </a:t>
            </a:r>
            <a:r>
              <a:rPr lang="ru-RU" sz="2000" dirty="0" smtClean="0">
                <a:solidFill>
                  <a:schemeClr val="tx1"/>
                </a:solidFill>
              </a:rPr>
              <a:t>25 человек в день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</a:rPr>
              <a:t>Комфорт</a:t>
            </a:r>
            <a:r>
              <a:rPr lang="ru-RU" sz="2000" b="1" dirty="0">
                <a:solidFill>
                  <a:schemeClr val="tx1"/>
                </a:solidFill>
              </a:rPr>
              <a:t>: </a:t>
            </a:r>
            <a:r>
              <a:rPr lang="ru-RU" sz="2000" dirty="0" smtClean="0">
                <a:solidFill>
                  <a:schemeClr val="tx1"/>
                </a:solidFill>
              </a:rPr>
              <a:t>электронная очередь, современный мед. центр</a:t>
            </a:r>
            <a:endParaRPr lang="ru-RU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</a:rPr>
              <a:t>Выезд на </a:t>
            </a:r>
            <a:r>
              <a:rPr lang="ru-RU" sz="2000" b="1" dirty="0" smtClean="0">
                <a:solidFill>
                  <a:schemeClr val="tx1"/>
                </a:solidFill>
              </a:rPr>
              <a:t>предприятие (группы до 50 человек в день): </a:t>
            </a:r>
            <a:r>
              <a:rPr lang="ru-RU" sz="2000" dirty="0">
                <a:solidFill>
                  <a:schemeClr val="tx1"/>
                </a:solidFill>
              </a:rPr>
              <a:t>мобильная бригада с </a:t>
            </a:r>
            <a:r>
              <a:rPr lang="ru-RU" sz="2000" dirty="0" smtClean="0">
                <a:solidFill>
                  <a:schemeClr val="tx1"/>
                </a:solidFill>
              </a:rPr>
              <a:t>оборудованием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98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8950" y="310430"/>
            <a:ext cx="848475" cy="823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01.01.2026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Группа компаний "Здоровье"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263C7-BAAC-4B43-83C6-AC957F231B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04975" y="548823"/>
            <a:ext cx="7610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>
                <a:solidFill>
                  <a:schemeClr val="accent5">
                    <a:lumMod val="50000"/>
                  </a:schemeClr>
                </a:solidFill>
              </a:rPr>
              <a:t>Диспансеризация</a:t>
            </a:r>
            <a:r>
              <a:rPr lang="ru-RU" sz="2800" b="1" u="sng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3200" b="1" u="sng" dirty="0" smtClean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en-US" sz="3200" b="1" u="sng" dirty="0" smtClean="0">
                <a:solidFill>
                  <a:schemeClr val="accent5">
                    <a:lumMod val="50000"/>
                  </a:schemeClr>
                </a:solidFill>
              </a:rPr>
              <a:t>Check-UP/</a:t>
            </a:r>
            <a:r>
              <a:rPr lang="ru-RU" sz="3200" b="1" u="sng" dirty="0" err="1" smtClean="0">
                <a:solidFill>
                  <a:schemeClr val="accent5">
                    <a:lumMod val="50000"/>
                  </a:schemeClr>
                </a:solidFill>
              </a:rPr>
              <a:t>Чекап</a:t>
            </a:r>
            <a:r>
              <a:rPr lang="ru-RU" sz="3200" b="1" u="sng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ru-RU" sz="3200" b="1" u="sng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76300" y="1466851"/>
            <a:ext cx="10487025" cy="1066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Диспансеризация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—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это комплекс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обследований для раннего выявления хронических заболеваний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и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факторов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риска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3399" y="3009900"/>
            <a:ext cx="5686425" cy="30861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Основные хронические заболевания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</a:rPr>
              <a:t>Сердечно-сосудистые</a:t>
            </a:r>
            <a:r>
              <a:rPr lang="ru-RU" sz="2000" dirty="0">
                <a:solidFill>
                  <a:schemeClr val="tx1"/>
                </a:solidFill>
              </a:rPr>
              <a:t> (ИБС, гипертония, инсульты</a:t>
            </a:r>
            <a:r>
              <a:rPr lang="ru-RU" sz="2000" dirty="0" smtClean="0">
                <a:solidFill>
                  <a:schemeClr val="tx1"/>
                </a:solidFill>
              </a:rPr>
              <a:t>)</a:t>
            </a:r>
            <a:endParaRPr lang="ru-RU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</a:rPr>
              <a:t>Онкология </a:t>
            </a:r>
            <a:r>
              <a:rPr lang="ru-RU" sz="2000" dirty="0">
                <a:solidFill>
                  <a:schemeClr val="tx1"/>
                </a:solidFill>
              </a:rPr>
              <a:t>(рак легких, молочной железы, кишечника</a:t>
            </a:r>
            <a:r>
              <a:rPr lang="ru-RU" sz="2000" dirty="0" smtClean="0">
                <a:solidFill>
                  <a:schemeClr val="tx1"/>
                </a:solidFill>
              </a:rPr>
              <a:t>)</a:t>
            </a:r>
            <a:endParaRPr lang="ru-RU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</a:rPr>
              <a:t>Сахарный </a:t>
            </a:r>
            <a:r>
              <a:rPr lang="ru-RU" sz="2000" b="1" dirty="0" smtClean="0">
                <a:solidFill>
                  <a:schemeClr val="tx1"/>
                </a:solidFill>
              </a:rPr>
              <a:t>диабет</a:t>
            </a:r>
            <a:endParaRPr lang="ru-RU" sz="2000" b="1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</a:rPr>
              <a:t>Хронические болезни дыхания </a:t>
            </a:r>
            <a:r>
              <a:rPr lang="ru-RU" sz="2000" dirty="0">
                <a:solidFill>
                  <a:schemeClr val="tx1"/>
                </a:solidFill>
              </a:rPr>
              <a:t>(ХОБЛ, </a:t>
            </a:r>
            <a:r>
              <a:rPr lang="ru-RU" sz="2000" dirty="0" smtClean="0">
                <a:solidFill>
                  <a:schemeClr val="tx1"/>
                </a:solidFill>
              </a:rPr>
              <a:t>астма и другие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29400" y="3009901"/>
            <a:ext cx="5267325" cy="30861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Основные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факторы риска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</a:rPr>
              <a:t>Повышенное </a:t>
            </a:r>
            <a:r>
              <a:rPr lang="ru-RU" sz="2000" b="1" dirty="0" smtClean="0">
                <a:solidFill>
                  <a:schemeClr val="tx1"/>
                </a:solidFill>
              </a:rPr>
              <a:t>давление</a:t>
            </a:r>
            <a:endParaRPr lang="ru-RU" sz="2000" b="1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</a:rPr>
              <a:t>Высокий холестерин/глюкоза в </a:t>
            </a:r>
            <a:r>
              <a:rPr lang="ru-RU" sz="2000" b="1" dirty="0" smtClean="0">
                <a:solidFill>
                  <a:schemeClr val="tx1"/>
                </a:solidFill>
              </a:rPr>
              <a:t>крови</a:t>
            </a:r>
            <a:endParaRPr lang="ru-RU" sz="2000" b="1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</a:rPr>
              <a:t>Курение, лишний вес, </a:t>
            </a:r>
            <a:r>
              <a:rPr lang="ru-RU" sz="2000" b="1" dirty="0" smtClean="0">
                <a:solidFill>
                  <a:schemeClr val="tx1"/>
                </a:solidFill>
              </a:rPr>
              <a:t>малоподвижный образ жизни</a:t>
            </a:r>
            <a:endParaRPr lang="ru-RU" sz="2000" b="1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</a:rPr>
              <a:t>Нерациональное питание, </a:t>
            </a:r>
            <a:r>
              <a:rPr lang="ru-RU" sz="2000" b="1" dirty="0" smtClean="0">
                <a:solidFill>
                  <a:schemeClr val="tx1"/>
                </a:solidFill>
              </a:rPr>
              <a:t>алкоголь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</a:rPr>
              <a:t>Стресс и нарушения сна (хроническая усталость, бессонница)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832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3224" y="298224"/>
            <a:ext cx="972791" cy="943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01.01.2026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Группа компаний "Здоровье"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263C7-BAAC-4B43-83C6-AC957F231B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71600" y="657225"/>
            <a:ext cx="6572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>
                <a:solidFill>
                  <a:schemeClr val="accent5">
                    <a:lumMod val="50000"/>
                  </a:schemeClr>
                </a:solidFill>
              </a:rPr>
              <a:t>Информация по сотрудничеству</a:t>
            </a:r>
            <a:endParaRPr lang="ru-RU" sz="3200" b="1" u="sng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90550" y="5229225"/>
            <a:ext cx="11334749" cy="981075"/>
          </a:xfrm>
          <a:prstGeom prst="roundRect">
            <a:avLst/>
          </a:prstGeom>
          <a:solidFill>
            <a:srgbClr val="CEDDE0"/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Контакт для партнеров: </a:t>
            </a:r>
            <a:r>
              <a:rPr lang="ru-RU" sz="2000" b="1" dirty="0" err="1" smtClean="0">
                <a:solidFill>
                  <a:schemeClr val="tx1"/>
                </a:solidFill>
              </a:rPr>
              <a:t>Асначёва</a:t>
            </a:r>
            <a:r>
              <a:rPr lang="ru-RU" sz="2000" b="1" dirty="0" smtClean="0">
                <a:solidFill>
                  <a:schemeClr val="tx1"/>
                </a:solidFill>
              </a:rPr>
              <a:t> Кристина Игоревна, </a:t>
            </a:r>
            <a:r>
              <a:rPr lang="ru-RU" sz="2000" b="1" dirty="0" smtClean="0">
                <a:solidFill>
                  <a:schemeClr val="tx1"/>
                </a:solidFill>
              </a:rPr>
              <a:t>начальник </a:t>
            </a:r>
            <a:r>
              <a:rPr lang="ru-RU" sz="2000" b="1" dirty="0">
                <a:solidFill>
                  <a:schemeClr val="tx1"/>
                </a:solidFill>
              </a:rPr>
              <a:t>отдела продаж</a:t>
            </a:r>
            <a:r>
              <a:rPr lang="ru-RU" sz="2400" b="1" dirty="0">
                <a:solidFill>
                  <a:schemeClr val="tx1"/>
                </a:solidFill>
              </a:rPr>
              <a:t/>
            </a:r>
            <a:br>
              <a:rPr lang="ru-RU" sz="2400" b="1" dirty="0">
                <a:solidFill>
                  <a:schemeClr val="tx1"/>
                </a:solidFill>
              </a:rPr>
            </a:br>
            <a:r>
              <a:rPr lang="ru-RU" sz="2400" b="1" dirty="0">
                <a:solidFill>
                  <a:schemeClr val="tx1"/>
                </a:solidFill>
              </a:rPr>
              <a:t>📧 </a:t>
            </a:r>
            <a:r>
              <a:rPr lang="en-US" sz="2400" b="1" smtClean="0">
                <a:solidFill>
                  <a:schemeClr val="tx1"/>
                </a:solidFill>
              </a:rPr>
              <a:t>KIAsnacheva@mozdrav.ru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52525" y="3781425"/>
            <a:ext cx="4476750" cy="952500"/>
          </a:xfrm>
          <a:prstGeom prst="roundRect">
            <a:avLst/>
          </a:prstGeom>
          <a:solidFill>
            <a:srgbClr val="C6ECFA"/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Гибкие формы оплаты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Платно/ДМС/Прямой договор с организацией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538161" y="3781426"/>
            <a:ext cx="4562476" cy="952500"/>
          </a:xfrm>
          <a:prstGeom prst="roundRect">
            <a:avLst/>
          </a:prstGeom>
          <a:solidFill>
            <a:srgbClr val="C6ECFA"/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Персональный менеджер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С</a:t>
            </a:r>
            <a:r>
              <a:rPr lang="ru-RU" dirty="0" smtClean="0">
                <a:solidFill>
                  <a:schemeClr val="tx1"/>
                </a:solidFill>
              </a:rPr>
              <a:t>опровождение на всех этапах </a:t>
            </a:r>
            <a:r>
              <a:rPr lang="ru-RU" dirty="0">
                <a:solidFill>
                  <a:schemeClr val="tx1"/>
                </a:solidFill>
              </a:rPr>
              <a:t>пациента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52525" y="1847851"/>
            <a:ext cx="4476750" cy="1390650"/>
          </a:xfrm>
          <a:prstGeom prst="roundRect">
            <a:avLst/>
          </a:prstGeom>
          <a:solidFill>
            <a:srgbClr val="C6ECFA"/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Индивидуальные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подход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Р</a:t>
            </a:r>
            <a:r>
              <a:rPr lang="ru-RU" dirty="0" smtClean="0">
                <a:solidFill>
                  <a:schemeClr val="tx1"/>
                </a:solidFill>
              </a:rPr>
              <a:t>азработка программы диспансеризации/</a:t>
            </a:r>
            <a:r>
              <a:rPr lang="ru-RU" dirty="0" err="1">
                <a:solidFill>
                  <a:schemeClr val="tx1"/>
                </a:solidFill>
              </a:rPr>
              <a:t>ч</a:t>
            </a:r>
            <a:r>
              <a:rPr lang="ru-RU" dirty="0" err="1" smtClean="0">
                <a:solidFill>
                  <a:schemeClr val="tx1"/>
                </a:solidFill>
              </a:rPr>
              <a:t>екап</a:t>
            </a:r>
            <a:r>
              <a:rPr lang="ru-RU" dirty="0" smtClean="0">
                <a:solidFill>
                  <a:schemeClr val="tx1"/>
                </a:solidFill>
              </a:rPr>
              <a:t> под </a:t>
            </a:r>
            <a:r>
              <a:rPr lang="ru-RU" dirty="0">
                <a:solidFill>
                  <a:schemeClr val="tx1"/>
                </a:solidFill>
              </a:rPr>
              <a:t>специфику вашего </a:t>
            </a:r>
            <a:r>
              <a:rPr lang="ru-RU" dirty="0" smtClean="0">
                <a:solidFill>
                  <a:schemeClr val="tx1"/>
                </a:solidFill>
              </a:rPr>
              <a:t>бизнеса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438899" y="1847851"/>
            <a:ext cx="4661737" cy="1390650"/>
          </a:xfrm>
          <a:prstGeom prst="roundRect">
            <a:avLst/>
          </a:prstGeom>
          <a:solidFill>
            <a:srgbClr val="C6ECFA"/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Полный цикл медицинской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помощи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Диагностика, </a:t>
            </a:r>
            <a:r>
              <a:rPr lang="ru-RU" dirty="0" err="1" smtClean="0">
                <a:solidFill>
                  <a:schemeClr val="tx1"/>
                </a:solidFill>
              </a:rPr>
              <a:t>дообследование</a:t>
            </a:r>
            <a:r>
              <a:rPr lang="ru-RU" dirty="0" smtClean="0">
                <a:solidFill>
                  <a:schemeClr val="tx1"/>
                </a:solidFill>
              </a:rPr>
              <a:t> и лечение в </a:t>
            </a:r>
            <a:r>
              <a:rPr lang="ru-RU" dirty="0">
                <a:solidFill>
                  <a:schemeClr val="tx1"/>
                </a:solidFill>
              </a:rPr>
              <a:t>одном месте</a:t>
            </a:r>
          </a:p>
        </p:txBody>
      </p:sp>
    </p:spTree>
    <p:extLst>
      <p:ext uri="{BB962C8B-B14F-4D97-AF65-F5344CB8AC3E}">
        <p14:creationId xmlns:p14="http://schemas.microsoft.com/office/powerpoint/2010/main" val="249425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5611</TotalTime>
  <Words>454</Words>
  <Application>Microsoft Office PowerPoint</Application>
  <PresentationFormat>Произвольный</PresentationFormat>
  <Paragraphs>103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 Light</vt:lpstr>
      <vt:lpstr>Calibri</vt:lpstr>
      <vt:lpstr>Wingdings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Max</dc:creator>
  <cp:lastModifiedBy>Болдышевская Анастасия Сергеевна</cp:lastModifiedBy>
  <cp:revision>419</cp:revision>
  <cp:lastPrinted>2025-10-17T03:34:52Z</cp:lastPrinted>
  <dcterms:created xsi:type="dcterms:W3CDTF">2024-05-20T13:33:55Z</dcterms:created>
  <dcterms:modified xsi:type="dcterms:W3CDTF">2026-06-18T05:47:52Z</dcterms:modified>
</cp:coreProperties>
</file>